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25"/>
  </p:notesMasterIdLst>
  <p:sldIdLst>
    <p:sldId id="402" r:id="rId3"/>
    <p:sldId id="381" r:id="rId4"/>
    <p:sldId id="331" r:id="rId5"/>
    <p:sldId id="389" r:id="rId6"/>
    <p:sldId id="410" r:id="rId7"/>
    <p:sldId id="425" r:id="rId8"/>
    <p:sldId id="406" r:id="rId9"/>
    <p:sldId id="414" r:id="rId10"/>
    <p:sldId id="407" r:id="rId11"/>
    <p:sldId id="339" r:id="rId12"/>
    <p:sldId id="384" r:id="rId13"/>
    <p:sldId id="386" r:id="rId14"/>
    <p:sldId id="387" r:id="rId15"/>
    <p:sldId id="424" r:id="rId16"/>
    <p:sldId id="383" r:id="rId17"/>
    <p:sldId id="390" r:id="rId18"/>
    <p:sldId id="419" r:id="rId19"/>
    <p:sldId id="417" r:id="rId20"/>
    <p:sldId id="422" r:id="rId21"/>
    <p:sldId id="421" r:id="rId22"/>
    <p:sldId id="420" r:id="rId23"/>
    <p:sldId id="3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0"/>
  </p:normalViewPr>
  <p:slideViewPr>
    <p:cSldViewPr>
      <p:cViewPr varScale="1">
        <p:scale>
          <a:sx n="68" d="100"/>
          <a:sy n="68" d="100"/>
        </p:scale>
        <p:origin x="-146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92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27433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</a:t>
            </a:r>
            <a:r>
              <a:rPr lang="ru-RU" sz="3200" b="1" dirty="0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организацию.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соответствии с графиком приема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785786" y="1636712"/>
            <a:ext cx="80010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ребенка – обязательно для зачисления;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– обязательно для зачисления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 – обязательно для зачисления;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медицинский полис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Медицинская карта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Char char="ü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1600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Будущего первоклассника»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https://sh16-irkutsk-r138.gosweb.gosuslugi.ru/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142984"/>
            <a:ext cx="721523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 ( 01апреля 2024 - 30 июня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214291"/>
            <a:ext cx="6770688" cy="3571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№16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785794"/>
            <a:ext cx="7272338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285854"/>
          <a:ext cx="8643998" cy="5214976"/>
        </p:xfrm>
        <a:graphic>
          <a:graphicData uri="http://schemas.openxmlformats.org/drawingml/2006/table">
            <a:tbl>
              <a:tblPr/>
              <a:tblGrid>
                <a:gridCol w="1484323"/>
                <a:gridCol w="1833576"/>
                <a:gridCol w="5326099"/>
              </a:tblGrid>
              <a:tr h="77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DejaVu Sans"/>
                        </a:rPr>
                        <a:t>Краткое наименование ОО, адрес, тел.</a:t>
                      </a:r>
                      <a:endParaRPr lang="ru-RU" sz="105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DejaVu Sans"/>
                        </a:rPr>
                        <a:t>Наименование элемента уличной сети, планировочной структуры</a:t>
                      </a:r>
                      <a:endParaRPr lang="ru-RU" sz="105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DejaVu Sans"/>
                        </a:rPr>
                        <a:t>Номер здания</a:t>
                      </a:r>
                      <a:endParaRPr lang="ru-RU" sz="105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rowSpan="2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МБОУ г. Иркутска СОШ №16, ул. Зверева,10, тел. 22-97-93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Ул. Александра Невского 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99/1-107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/>
                          <a:ea typeface="Times New Roman"/>
                          <a:cs typeface="DejaVu Sans"/>
                        </a:rPr>
                        <a:t>Пр-д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 Амурский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/>
                          <a:ea typeface="Times New Roman"/>
                          <a:cs typeface="DejaVu Sans"/>
                        </a:rPr>
                        <a:t>Пр-д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 Атласова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Ул.Байкальская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133-199 (нечетная сторона)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Пер. Бородина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Ул. Волжская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Ул. Депутатская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DejaVu Sans"/>
                        </a:rPr>
                        <a:t>41а, 45 (с дробями), 47 (в том числе дроби), 49, 49а, 51-54, 55 , 56-70, 72, 74 (в том числе буквенные индексы), 76/1, 76/2, 78 (в том числе дроби), 80, 82-86, 89-110а 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Донская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5, 7, 7а,16а-40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Зверева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Карла Либкнехта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220, 222-226, 229, 230, 239-251, 262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Лопатина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Пр-д Луговой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Лыткина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14-54б, 61, 63, 65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Пр-д Осетровский 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Все номера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Партизанская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149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Станиславского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1-17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Трудовая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DejaVu Sans"/>
                        </a:rPr>
                        <a:t>72-75, 95, 97, 99/1, 99/2, 99а, 101-115, 117, 119, 126-129б, 130-134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Цимлянская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DejaVu Sans"/>
                        </a:rPr>
                        <a:t>8, 10, 12, 14, 16, 17, 17а, 18, 19, 20,21, 22, 23, 24,25,26, 27-29, 30-30а, 31, 32, 34, 35, 37, 39, 41, 43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Иркутской 30 Дивизии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1а-7а, 11-21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DejaVu Sans"/>
                        </a:rPr>
                        <a:t>Ул. Красноказачья</a:t>
                      </a:r>
                      <a:endParaRPr lang="ru-RU" sz="1050" b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DejaVu Sans"/>
                        </a:rPr>
                        <a:t>74-84</a:t>
                      </a:r>
                      <a:endParaRPr lang="ru-RU" sz="1050" b="0" dirty="0">
                        <a:latin typeface="Times New Roman"/>
                        <a:ea typeface="Times New Roman"/>
                        <a:cs typeface="DejaVu Sans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1250</Words>
  <Application>Microsoft Office PowerPoint</Application>
  <PresentationFormat>Экран (4:3)</PresentationFormat>
  <Paragraphs>210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Легкий дым</vt:lpstr>
      <vt:lpstr>2_Легкий дым</vt:lpstr>
      <vt:lpstr>Слайд 1</vt:lpstr>
      <vt:lpstr>Слайд 2</vt:lpstr>
      <vt:lpstr>Слайд 3</vt:lpstr>
      <vt:lpstr>Особенности подачи   электронного заявления через МФЦ</vt:lpstr>
      <vt:lpstr>Слайд 5</vt:lpstr>
      <vt:lpstr>Слайд 6</vt:lpstr>
      <vt:lpstr>Слайд 7</vt:lpstr>
      <vt:lpstr>Категории детей, имеющих преимущественное право при зачислении в 1 класс </vt:lpstr>
      <vt:lpstr>Слайд 9</vt:lpstr>
      <vt:lpstr>Слайд 10</vt:lpstr>
      <vt:lpstr>Слайд 11</vt:lpstr>
      <vt:lpstr>Слайд 12</vt:lpstr>
      <vt:lpstr>Слайд 13</vt:lpstr>
      <vt:lpstr>Обновлённые стандарты ФГОС </vt:lpstr>
      <vt:lpstr>Слайд 15</vt:lpstr>
      <vt:lpstr>Слайд 16</vt:lpstr>
      <vt:lpstr>Предметы  учебного  плана</vt:lpstr>
      <vt:lpstr>Слайд 18</vt:lpstr>
      <vt:lpstr>Слайд 19</vt:lpstr>
      <vt:lpstr>Слайд 20</vt:lpstr>
      <vt:lpstr>Слайд 21</vt:lpstr>
      <vt:lpstr>САЙТ   НАШЕЙ   ШКОЛЫ,   НА   КОТОРОМ   ВЫ  НАЙДЁТЕ   ВСЮ    ИНТЕРЕСУЮЩУЮ  ВАС ИНФОРМАЦИЮ :    https://sh16-irkutsk-r138.gosweb.gosuslugi.ru/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2024-02-26T05:42:07Z</dcterms:modified>
</cp:coreProperties>
</file>