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02" r:id="rId3"/>
    <p:sldId id="257" r:id="rId4"/>
    <p:sldId id="260" r:id="rId5"/>
    <p:sldId id="301" r:id="rId6"/>
    <p:sldId id="261" r:id="rId7"/>
    <p:sldId id="297" r:id="rId8"/>
    <p:sldId id="263" r:id="rId9"/>
    <p:sldId id="289" r:id="rId10"/>
    <p:sldId id="298" r:id="rId11"/>
    <p:sldId id="264" r:id="rId12"/>
    <p:sldId id="290" r:id="rId13"/>
    <p:sldId id="266" r:id="rId14"/>
    <p:sldId id="292" r:id="rId15"/>
    <p:sldId id="267" r:id="rId16"/>
    <p:sldId id="268" r:id="rId17"/>
    <p:sldId id="293" r:id="rId18"/>
    <p:sldId id="269" r:id="rId19"/>
    <p:sldId id="270" r:id="rId20"/>
    <p:sldId id="285" r:id="rId21"/>
    <p:sldId id="287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cpnn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3600" dirty="0"/>
              <a:t>Уполномоченный по правам ребенка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dirty="0"/>
              <a:t>Иркутской области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ГБОУ «Центр профилактики, реабилитации и коррекции»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00990" cy="2143140"/>
          </a:xfrm>
        </p:spPr>
        <p:txBody>
          <a:bodyPr>
            <a:noAutofit/>
          </a:bodyPr>
          <a:lstStyle/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Профилактика 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детских суицидов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депрессии у детей и подростков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1"/>
          <a:ext cx="9001156" cy="60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6167"/>
                <a:gridCol w="4484989"/>
              </a:tblGrid>
              <a:tr h="363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ПОДРОСТКИ</a:t>
                      </a: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Печальное настроение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Потеря свойственной детям энергии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скуки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Внешние проявления печали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усталости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Нарушения сна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Соматические жалобы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 аппетита или веса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Неусидчивость, беспокойство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Ухудшение успеваемости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Фиксация внимания на мелочах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Снижение интереса к обучению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эмоциональность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 неудачи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Замкнутость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неполноценности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Рассеянность внимания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Самообман — негативная самооценка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Агрессивное поведение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Чувство «заслуженной отвергнутости»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Непослушание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Низкая фрустрационная толерантность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Склонность к бунту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41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Чрезмерная самокритичность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Злоупотребление алкоголем или наркотиками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639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Сниженная социализация, замкнутость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Плохая успеваемость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Совершившие попытку суицида – незаконченный суицид;</a:t>
            </a:r>
          </a:p>
          <a:p>
            <a:pPr lvl="0"/>
            <a:r>
              <a:rPr lang="ru-RU" dirty="0" smtClean="0"/>
              <a:t>с нарушением межличностных отношений, “одиночки”;</a:t>
            </a:r>
          </a:p>
          <a:p>
            <a:pPr lvl="0"/>
            <a:r>
              <a:rPr lang="ru-RU" dirty="0" smtClean="0"/>
              <a:t>злоупотребляющие алкоголем или наркотиками, </a:t>
            </a:r>
          </a:p>
          <a:p>
            <a:pPr lvl="0"/>
            <a:r>
              <a:rPr lang="ru-RU" dirty="0" smtClean="0"/>
              <a:t>отличающиеся </a:t>
            </a:r>
            <a:r>
              <a:rPr lang="ru-RU" dirty="0" err="1" smtClean="0"/>
              <a:t>девиантным</a:t>
            </a:r>
            <a:r>
              <a:rPr lang="ru-RU" dirty="0" smtClean="0"/>
              <a:t> или криминальным поведением, включающим физическое насилие; </a:t>
            </a:r>
          </a:p>
          <a:p>
            <a:pPr lvl="0"/>
            <a:r>
              <a:rPr lang="ru-RU" dirty="0" smtClean="0"/>
              <a:t>с затяжным депрессивным состоянием;</a:t>
            </a:r>
          </a:p>
          <a:p>
            <a:pPr lvl="0"/>
            <a:r>
              <a:rPr lang="ru-RU" dirty="0" err="1" smtClean="0"/>
              <a:t>сверхкритичные</a:t>
            </a:r>
            <a:r>
              <a:rPr lang="ru-RU" dirty="0" smtClean="0"/>
              <a:t> к себе;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  «группе риска» по суициду относятся подростки: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страдающие от недавно испытанных унижений или трагических утрат,  от хронических или смертельных болезней;</a:t>
            </a:r>
          </a:p>
          <a:p>
            <a:pPr lvl="0"/>
            <a:r>
              <a:rPr lang="ru-RU" dirty="0" err="1" smtClean="0"/>
              <a:t>фрустрированные</a:t>
            </a:r>
            <a:r>
              <a:rPr lang="ru-RU" dirty="0" smtClean="0"/>
              <a:t> несоответствием между ожидавшимися успехами в жизни и реальными достижениями;</a:t>
            </a:r>
          </a:p>
          <a:p>
            <a:pPr lvl="0"/>
            <a:r>
              <a:rPr lang="ru-RU" dirty="0" smtClean="0"/>
              <a:t>покинутые окружением; </a:t>
            </a:r>
          </a:p>
          <a:p>
            <a:pPr lvl="0"/>
            <a:r>
              <a:rPr lang="ru-RU" dirty="0" smtClean="0"/>
              <a:t>из социально-неблагополучных семей , где в том числе произошел развод;</a:t>
            </a:r>
          </a:p>
          <a:p>
            <a:pPr lvl="0"/>
            <a:r>
              <a:rPr lang="ru-RU" dirty="0" smtClean="0"/>
              <a:t>испытывающие материально-бытовые трудности;</a:t>
            </a:r>
          </a:p>
          <a:p>
            <a:pPr lvl="0"/>
            <a:r>
              <a:rPr lang="ru-RU" dirty="0" smtClean="0"/>
              <a:t>из семей, в которых были случаи суицидов.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О возможном самоубийстве говорит сочетание нескольких признаков.</a:t>
            </a:r>
          </a:p>
          <a:p>
            <a:pPr>
              <a:buNone/>
            </a:pPr>
            <a:r>
              <a:rPr lang="ru-RU" sz="3400" dirty="0" smtClean="0"/>
              <a:t>1.   Приведение своих дел в порядок — раздача ценных вещей, упаковывание. Человек мог быть неряшливым, и вдруг начинает приводить все в порядок. Делает последние приготовления. </a:t>
            </a:r>
          </a:p>
          <a:p>
            <a:pPr>
              <a:buNone/>
            </a:pPr>
            <a:r>
              <a:rPr lang="ru-RU" sz="3400" dirty="0" smtClean="0"/>
              <a:t>2.   Прощание. Может принять форму выражения благодарности различным людям за помощь в разное время жизни.</a:t>
            </a:r>
          </a:p>
          <a:p>
            <a:pPr>
              <a:buNone/>
            </a:pPr>
            <a:r>
              <a:rPr lang="ru-RU" sz="3400" dirty="0" smtClean="0"/>
              <a:t>3.   Внешняя удовлетворенность — прилив энергии. Если  решение покончить с собой принято, а план составлен, то мысли на эту тему перестают мучить, появляется избыток энергии. Внешне расслабляется — может показаться, что отказался от мысли о самоубийстве. Состояние прилива сил может быть опаснее, чем глубокая депрессия.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Признаки готовящегося самоубийства: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Письменные указания (в письмах, записках, дневнике).</a:t>
            </a:r>
          </a:p>
          <a:p>
            <a:pPr>
              <a:buNone/>
            </a:pPr>
            <a:r>
              <a:rPr lang="ru-RU" dirty="0" smtClean="0"/>
              <a:t>5. Словесные указания или угрозы.</a:t>
            </a:r>
          </a:p>
          <a:p>
            <a:pPr>
              <a:buNone/>
            </a:pPr>
            <a:r>
              <a:rPr lang="ru-RU" dirty="0" smtClean="0"/>
              <a:t>6. Вспышки гнева у импульсивных подростков.</a:t>
            </a:r>
          </a:p>
          <a:p>
            <a:pPr>
              <a:buNone/>
            </a:pPr>
            <a:r>
              <a:rPr lang="ru-RU" dirty="0" smtClean="0"/>
              <a:t>7. Бессонница.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Возможные мотивы: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000528"/>
          </a:xfrm>
        </p:spPr>
        <p:txBody>
          <a:bodyPr>
            <a:normAutofit/>
          </a:bodyPr>
          <a:lstStyle/>
          <a:p>
            <a:r>
              <a:rPr lang="ru-RU" dirty="0" smtClean="0"/>
              <a:t>Поиск помощи. </a:t>
            </a:r>
          </a:p>
          <a:p>
            <a:r>
              <a:rPr lang="ru-RU" dirty="0" smtClean="0"/>
              <a:t>Безнадежность.</a:t>
            </a:r>
          </a:p>
          <a:p>
            <a:r>
              <a:rPr lang="ru-RU" dirty="0" smtClean="0"/>
              <a:t>Множественные проблемы.</a:t>
            </a:r>
          </a:p>
          <a:p>
            <a:r>
              <a:rPr lang="ru-RU" dirty="0" smtClean="0"/>
              <a:t>Попытка сделать больно другому человеку.</a:t>
            </a:r>
          </a:p>
          <a:p>
            <a:r>
              <a:rPr lang="ru-RU" dirty="0" smtClean="0"/>
              <a:t>Способ разрешить проблему.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3300" b="1" dirty="0" err="1" smtClean="0"/>
              <a:t>Антисуицидальные</a:t>
            </a:r>
            <a:r>
              <a:rPr lang="ru-RU" sz="3300" b="1" dirty="0" smtClean="0"/>
              <a:t> факторы, препятствующие возникновению суицидального поведения у подростков: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 smtClean="0">
                <a:cs typeface="Times New Roman" pitchFamily="18" charset="0"/>
              </a:rPr>
              <a:t>эмоциональная привязанность к значимым родным и близким;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выраженное чувство долга, обязательность;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концентрация внимания на состоянии собственного здоровья, боязнь причинения себе физического ущерба;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учет общественного мнения и избегание осуждения со стороны окружающих, представления о позорности самоубийства и неприятие (осуждение) суицидальных моделей поведения;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убеждения о неиспользованных жизненных возможностях;</a:t>
            </a:r>
          </a:p>
          <a:p>
            <a:pPr lvl="0" algn="just"/>
            <a:r>
              <a:rPr lang="ru-RU" sz="2400" dirty="0" smtClean="0">
                <a:cs typeface="Times New Roman" pitchFamily="18" charset="0"/>
              </a:rPr>
              <a:t>наличие жизненных, творческих, семейных и других планов, замыслов;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Антисуицидальные</a:t>
            </a:r>
            <a:r>
              <a:rPr lang="ru-RU" sz="3200" b="1" dirty="0" smtClean="0"/>
              <a:t> факторы: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000" dirty="0" smtClean="0"/>
              <a:t>наличие духовных, нравственных и эстетических критериев в мышлении;</a:t>
            </a:r>
          </a:p>
          <a:p>
            <a:pPr lvl="0" algn="just"/>
            <a:r>
              <a:rPr lang="ru-RU" sz="4000" dirty="0" smtClean="0"/>
              <a:t>психологическая гибкость и </a:t>
            </a:r>
            <a:r>
              <a:rPr lang="ru-RU" sz="4000" dirty="0" err="1" smtClean="0"/>
              <a:t>адаптированность</a:t>
            </a:r>
            <a:r>
              <a:rPr lang="ru-RU" sz="4000" dirty="0" smtClean="0"/>
              <a:t>, умение компенсировать негативные личные переживания, использовать методы снятия психической напряженности.</a:t>
            </a:r>
          </a:p>
          <a:p>
            <a:pPr lvl="0" algn="just"/>
            <a:r>
              <a:rPr lang="ru-RU" sz="4000" dirty="0" smtClean="0"/>
              <a:t>наличие актуальных жизненных ценностей, целей;</a:t>
            </a:r>
          </a:p>
          <a:p>
            <a:pPr lvl="0" algn="just"/>
            <a:r>
              <a:rPr lang="ru-RU" sz="4000" dirty="0" smtClean="0"/>
              <a:t>проявление интереса к жизни;</a:t>
            </a:r>
          </a:p>
          <a:p>
            <a:pPr lvl="0" algn="just"/>
            <a:r>
              <a:rPr lang="ru-RU" sz="4000" dirty="0" smtClean="0"/>
              <a:t>уровень религиозности и боязнь греха самоубийства;</a:t>
            </a:r>
          </a:p>
          <a:p>
            <a:pPr lvl="0" algn="just"/>
            <a:r>
              <a:rPr lang="ru-RU" sz="4000" dirty="0" smtClean="0"/>
              <a:t>планирование своего ближайшего будущего и перспектив жизни;</a:t>
            </a:r>
          </a:p>
          <a:p>
            <a:pPr algn="just"/>
            <a:r>
              <a:rPr lang="ru-RU" sz="4000" dirty="0" smtClean="0"/>
              <a:t>негативная проекция своего внешнего вида после самоубийства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Профилактика суицидов.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6000792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Профилактика депрессий </a:t>
            </a:r>
            <a:r>
              <a:rPr lang="ru-RU" sz="2400" dirty="0" smtClean="0"/>
              <a:t>у подростков является важной составляющей профилактики суицидов. В профилактике депрессий у подростков важную роль играют родители. Как только у подростка отмечается сниженное настроение, и другие признаки депрессивного состояния -  необходимо сразу же, немедленно, принять меры для того, чтобы помочь ребенку выйти из этого состояния.</a:t>
            </a:r>
          </a:p>
          <a:p>
            <a:pPr algn="just"/>
            <a:r>
              <a:rPr lang="ru-RU" sz="2400" dirty="0" smtClean="0"/>
              <a:t>Необходимо разговаривать с ребенком, задавать ему вопросы о его состоянии, вести беседы о будущем, строить планы. Эти беседы обязательно должны быть позитивными. </a:t>
            </a:r>
          </a:p>
          <a:p>
            <a:pPr algn="just"/>
            <a:r>
              <a:rPr lang="ru-RU" sz="2400" dirty="0" smtClean="0"/>
              <a:t>Предложить ребенку заняться новыми совместными делами.</a:t>
            </a:r>
          </a:p>
          <a:p>
            <a:pPr algn="just"/>
            <a:r>
              <a:rPr lang="ru-RU" sz="2400" dirty="0" smtClean="0"/>
              <a:t>Подростку необходимо соблюдать режим дня.</a:t>
            </a:r>
          </a:p>
          <a:p>
            <a:pPr algn="just"/>
            <a:r>
              <a:rPr lang="ru-RU" sz="2400" dirty="0" smtClean="0"/>
              <a:t>Обязательно обратиться за консультацией к специалисту – психологу, психотерапевту.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Оптимизация межличностных отношений в семье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1490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</a:t>
            </a:r>
            <a:r>
              <a:rPr lang="ru-RU" sz="2800" dirty="0" smtClean="0"/>
              <a:t>Для предотвращения суицидов у детей родители могут делать следующее: </a:t>
            </a:r>
          </a:p>
          <a:p>
            <a:pPr lvl="0" algn="just"/>
            <a:r>
              <a:rPr lang="ru-RU" sz="2800" dirty="0" smtClean="0"/>
              <a:t>вселять у детей уверенность в свои силы и возможности;</a:t>
            </a:r>
          </a:p>
          <a:p>
            <a:pPr lvl="0" algn="just"/>
            <a:r>
              <a:rPr lang="ru-RU" sz="2800" dirty="0" smtClean="0"/>
              <a:t>внушать им оптимизм и надежду;</a:t>
            </a:r>
          </a:p>
          <a:p>
            <a:pPr lvl="0" algn="just"/>
            <a:r>
              <a:rPr lang="ru-RU" sz="2800" dirty="0" smtClean="0"/>
              <a:t>проявлять сочувствие и понимание;</a:t>
            </a:r>
          </a:p>
          <a:p>
            <a:pPr lvl="0" algn="just"/>
            <a:r>
              <a:rPr lang="ru-RU" sz="2800" dirty="0" smtClean="0"/>
              <a:t>осуществлять контроль за поведением ребенка, анализировать его отношения со сверстниками.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«Самоубийство – мольба о помощи, которую никто не услышал» (Р.Алев)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C:\Documents and Settings\Admin\Рабочий стол\suici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065" y="1600200"/>
            <a:ext cx="339787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Правила работы с подростками, друг или подруга которых совершили самоубийство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70C0"/>
                </a:solidFill>
              </a:rPr>
              <a:t>С л е </a:t>
            </a:r>
            <a:r>
              <a:rPr lang="ru-RU" sz="2400" i="1" dirty="0" err="1" smtClean="0">
                <a:solidFill>
                  <a:srgbClr val="0070C0"/>
                </a:solidFill>
              </a:rPr>
              <a:t>д</a:t>
            </a:r>
            <a:r>
              <a:rPr lang="ru-RU" sz="2400" i="1" dirty="0" smtClean="0">
                <a:solidFill>
                  <a:srgbClr val="0070C0"/>
                </a:solidFill>
              </a:rPr>
              <a:t> у е т: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-Избегать сказок и полуправды.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-Говорить с ребенком об умершем, давая высказаться ему самому.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-Давать возможность показать горе, выплеснуть эмоции.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-Преодолевать фаталистические настроения.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-Помочь ребенку принять решение вновь начать жизнь. </a:t>
            </a:r>
            <a:br>
              <a:rPr lang="ru-RU" sz="2400" dirty="0" smtClean="0"/>
            </a:br>
            <a:r>
              <a:rPr lang="ru-RU" sz="2400" dirty="0" smtClean="0"/>
              <a:t>      В подобной помощи нуждаются также педагоги</a:t>
            </a:r>
            <a:r>
              <a:rPr lang="ru-RU" sz="2400" smtClean="0"/>
              <a:t>, родители родственники</a:t>
            </a:r>
            <a:r>
              <a:rPr lang="ru-RU" sz="2400" dirty="0" smtClean="0"/>
              <a:t>. Здесь на помощь может прийти районная антикризисная бригада или Центр профилактики, реабилитации и коррекции.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Основная задача профилактики суицида среди детей и подростков — это раннее выявление суицидальных факторов и их устранение.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01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ГБОУ «Центр профилактики, реабилитации и коррекции»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664013,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г.Иркутск, Ул.Павла Красильникова, 54а, проезд до остановки «Школьная» в Ново-Ленино,</a:t>
            </a:r>
          </a:p>
          <a:p>
            <a:r>
              <a:rPr lang="ru-RU" dirty="0" smtClean="0"/>
              <a:t>тел.: 8 (3952) 47-83-54, 47-82-74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cpnn@bk.ru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home5@bk.ru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714356"/>
            <a:ext cx="814393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«Каждый суицид нужно расследовать максимально тщательно, выяснять, что послужило причиной такого поступка: семейная ситуация, проблемы в школе, конфликт с одноклассниками… Дети, попадая в кризисную ситуацию, не могут оставаться со своими проблемами один на один. Им должно помогать все общество, а главное – профессионалы – психологи и психиатры, без которых профилактическую работу не наладить!»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Павел Астахов.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Глоссарий: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929354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Суицид</a:t>
            </a:r>
            <a:r>
              <a:rPr lang="ru-RU" sz="2800" i="1" dirty="0" smtClean="0">
                <a:solidFill>
                  <a:srgbClr val="0070C0"/>
                </a:solidFill>
              </a:rPr>
              <a:t>  (</a:t>
            </a:r>
            <a:r>
              <a:rPr lang="ru-RU" sz="2800" i="1" dirty="0" smtClean="0"/>
              <a:t>от англ.  </a:t>
            </a:r>
            <a:r>
              <a:rPr lang="en-US" sz="2800" i="1" dirty="0" smtClean="0"/>
              <a:t>suicide</a:t>
            </a:r>
            <a:r>
              <a:rPr lang="ru-RU" sz="2800" i="1" dirty="0" smtClean="0"/>
              <a:t> – самоубийство) – акт самоубийства, совершаемый человеком в состоянии  сильного душевного расстройства либо под влиянием психического заболевания.</a:t>
            </a:r>
          </a:p>
          <a:p>
            <a:r>
              <a:rPr lang="ru-RU" sz="2800" b="1" i="1" dirty="0" err="1" smtClean="0">
                <a:solidFill>
                  <a:srgbClr val="0070C0"/>
                </a:solidFill>
              </a:rPr>
              <a:t>Суицидент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– человек, совершивший попытку суицида, либо демонстрирующий суицидальные наклонности.</a:t>
            </a:r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i="1" dirty="0" smtClean="0"/>
              <a:t>представляет собой </a:t>
            </a:r>
            <a:r>
              <a:rPr lang="ru-RU" sz="2800" i="1" dirty="0" err="1" smtClean="0"/>
              <a:t>аутоагрессивные</a:t>
            </a:r>
            <a:r>
              <a:rPr lang="ru-RU" sz="2800" i="1" dirty="0" smtClean="0"/>
              <a:t> действия человека, сознательно и преднамеренно направленные на лишения себя жизни из-за столкновения с невыносимыми жизненными обстоятельствами.</a:t>
            </a:r>
            <a:endParaRPr lang="ru-RU" sz="2800" b="1" dirty="0" smtClean="0"/>
          </a:p>
          <a:p>
            <a:r>
              <a:rPr lang="ru-RU" sz="2800" b="1" i="1" dirty="0" smtClean="0">
                <a:solidFill>
                  <a:srgbClr val="0070C0"/>
                </a:solidFill>
              </a:rPr>
              <a:t>Суицидальное поведение </a:t>
            </a:r>
            <a:r>
              <a:rPr lang="ru-RU" sz="2800" dirty="0" smtClean="0"/>
              <a:t>– понятие более широкое и помимо суицида включает в себя суицидальные мысли, суицидальные замыслы, суицидальные намерения и суицидальные покушения.</a:t>
            </a:r>
            <a:endParaRPr lang="ru-RU" sz="2800" b="1" dirty="0" smtClean="0"/>
          </a:p>
          <a:p>
            <a:pPr algn="just"/>
            <a:endParaRPr lang="ru-RU" sz="2800" dirty="0" smtClean="0"/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мысли </a:t>
            </a:r>
            <a:r>
              <a:rPr lang="ru-RU" sz="3400" i="1" dirty="0" smtClean="0"/>
              <a:t>характеризуются представлениями, фантазиями на тему своей смерти без активной проработки планов, действий, связанных с исполнением самоубийства.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замыслы </a:t>
            </a:r>
            <a:r>
              <a:rPr lang="ru-RU" sz="3400" i="1" dirty="0" smtClean="0"/>
              <a:t>– это активная форма проявления </a:t>
            </a:r>
            <a:r>
              <a:rPr lang="ru-RU" sz="3400" i="1" dirty="0" err="1" smtClean="0"/>
              <a:t>суицидальности</a:t>
            </a:r>
            <a:r>
              <a:rPr lang="ru-RU" sz="3400" i="1" dirty="0" smtClean="0"/>
              <a:t>, т.е. тенденция к самоубийству, глубина которых нарастает параллельно степени разработки плана ее реализации. Человеком продумывается способ суицида, время и место его совершения.</a:t>
            </a:r>
            <a:endParaRPr lang="ru-RU" sz="3400" b="1" dirty="0" smtClean="0"/>
          </a:p>
          <a:p>
            <a:r>
              <a:rPr lang="ru-RU" sz="3400" b="1" i="1" dirty="0" smtClean="0">
                <a:solidFill>
                  <a:srgbClr val="0070C0"/>
                </a:solidFill>
              </a:rPr>
              <a:t>Суицидальные намерения  </a:t>
            </a:r>
            <a:r>
              <a:rPr lang="ru-RU" sz="3400" b="1" i="1" dirty="0" smtClean="0"/>
              <a:t>-</a:t>
            </a:r>
            <a:r>
              <a:rPr lang="ru-RU" sz="3400" i="1" dirty="0" smtClean="0"/>
              <a:t> непосредственное побуждение к суицидальным действиям и принятие решения о самоубийстве. Суицидальные намерения</a:t>
            </a:r>
            <a:r>
              <a:rPr lang="ru-RU" sz="3400" b="1" i="1" dirty="0" smtClean="0"/>
              <a:t>  </a:t>
            </a:r>
            <a:r>
              <a:rPr lang="ru-RU" sz="3400" i="1" dirty="0" smtClean="0"/>
              <a:t>предполагают присоединение к замыслу решения волевого компонента, побуждающего к непосредственному переходу к внешнему проявлению.</a:t>
            </a:r>
            <a:endParaRPr lang="ru-RU" sz="3400" b="1" dirty="0" smtClean="0"/>
          </a:p>
          <a:p>
            <a:r>
              <a:rPr lang="ru-RU" sz="3400" dirty="0" smtClean="0"/>
              <a:t>К </a:t>
            </a:r>
            <a:r>
              <a:rPr lang="ru-RU" sz="3400" b="1" i="1" dirty="0" smtClean="0">
                <a:solidFill>
                  <a:srgbClr val="0070C0"/>
                </a:solidFill>
              </a:rPr>
              <a:t>суицидальным покушениям </a:t>
            </a:r>
            <a:r>
              <a:rPr lang="ru-RU" sz="3400" i="1" dirty="0" smtClean="0"/>
              <a:t>относят все суицидальные акты, не завершившиеся летально по причине, не зависящей от </a:t>
            </a:r>
            <a:r>
              <a:rPr lang="ru-RU" sz="3400" i="1" dirty="0" err="1" smtClean="0"/>
              <a:t>суицидента</a:t>
            </a:r>
            <a:r>
              <a:rPr lang="ru-RU" sz="3400" i="1" dirty="0" smtClean="0"/>
              <a:t>.</a:t>
            </a:r>
            <a:endParaRPr lang="ru-RU" sz="3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Типы суицидального поведения: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572163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Calibri" pitchFamily="34" charset="0"/>
              </a:rPr>
              <a:t>Демонстративное  (шантажное)поведение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Как правило, демонстративные суицидальные действия совершаются не с целью причинить себе реальный вред или лишить себя жизни, а с целью напугать окружающих, заставить их задуматься над проблемами подростка, «осознать» свое несправедливое отношение к нему. </a:t>
            </a:r>
            <a:endParaRPr lang="ru-RU" sz="1400" b="1" dirty="0" smtClean="0">
              <a:latin typeface="Calibri" pitchFamily="34" charset="0"/>
            </a:endParaRP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Аффективное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Подросток действует импульсивно, не имея четкого плана своих действий. Как правило, сильные негативные эмоции - обида, гнев, -  затмевают собой реальное восприятие действительности и подросток, руководствуясь ими,  совершает суицидальные действия. </a:t>
            </a:r>
            <a:r>
              <a:rPr lang="ru-RU" sz="1400" b="1" i="1" dirty="0" smtClean="0">
                <a:latin typeface="Calibri" pitchFamily="34" charset="0"/>
              </a:rPr>
              <a:t> </a:t>
            </a:r>
          </a:p>
          <a:p>
            <a:pPr algn="just"/>
            <a:r>
              <a:rPr lang="ru-RU" sz="2800" b="1" i="1" dirty="0" smtClean="0">
                <a:latin typeface="Calibri" pitchFamily="34" charset="0"/>
              </a:rPr>
              <a:t>Истинное суицидальное поведение </a:t>
            </a:r>
            <a:endParaRPr lang="ru-RU" sz="2800" b="1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ru-RU" sz="1800" dirty="0" smtClean="0">
                <a:latin typeface="Calibri" pitchFamily="34" charset="0"/>
              </a:rPr>
              <a:t>         Характеризуется продуманным планом действий. При таком типе суицидального поведения подростки чаще оставляют записки, адресованные родственникам и друзьям, в которых они прощаются со всеми и объясняют причины своих действий.  Поскольку действия являются продуманными, такие суицидальные попытки чаще заканчиваются смертью. При истинном суицидальном поведении чаще прибегают к </a:t>
            </a:r>
            <a:r>
              <a:rPr lang="ru-RU" sz="1800" i="1" dirty="0" smtClean="0">
                <a:latin typeface="Calibri" pitchFamily="34" charset="0"/>
              </a:rPr>
              <a:t>повешению или к спрыгиванию с высоты. </a:t>
            </a:r>
            <a:endParaRPr lang="ru-RU" sz="1400" dirty="0" smtClean="0">
              <a:latin typeface="Calibri" pitchFamily="34" charset="0"/>
            </a:endParaRPr>
          </a:p>
          <a:p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Суицидальная угроза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8501122" cy="6154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2714644"/>
                <a:gridCol w="2643206"/>
              </a:tblGrid>
              <a:tr h="44619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Признаки, свидетельствующие о суицидальной угрозе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3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ПОВЕДЕНЧЕСКИЕ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СЛОВЕСНЫЕ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ЭМОЦИОНАЛЬНЫЕ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393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Любые внезапные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изменения в поведении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настроении, особенно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отдаляющие от близких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Склонность к опрометчивым и безрассудным поступкам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Чрезмерное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употребление алкоголя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таблеток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Посещение врача без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очевидной необходимости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Расставание с дорогими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вещами или деньгами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Приобретение средств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 совершения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Подведение итогов,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приведение дел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порядок, приготовления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уходу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Пренебрежение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внешним видом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«Туннельное»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сознание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Уверения в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беспомощности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зависимости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других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Прощание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Разговоры или шутки о желании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умереть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Сообщение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 конкретном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плане суицида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Двойственная  оценка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значимых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событий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Медленная,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маловырази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тельная речь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 Высказывания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самообвинения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Амбивалентность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Беспомощность —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безнадежность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Переживание горя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  Признаки депрессии: нарушение сна или аппетита,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возбудимость,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отгороженность,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удовлетворения, печаль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 Вина или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ощущение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неудачи,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поражения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 Чрезмерные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опасения или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страхи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 Чувство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собственной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малозначимости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 Рассеянность или растерянность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Причины (особенности) суицида: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400" dirty="0" smtClean="0"/>
              <a:t>Несформированное понимание смерти. </a:t>
            </a:r>
          </a:p>
          <a:p>
            <a:pPr algn="just"/>
            <a:r>
              <a:rPr lang="ru-RU" sz="3400" dirty="0" smtClean="0"/>
              <a:t>Отсутствие идеологии в обществе. </a:t>
            </a:r>
          </a:p>
          <a:p>
            <a:pPr algn="just"/>
            <a:r>
              <a:rPr lang="ru-RU" sz="3400" dirty="0" smtClean="0"/>
              <a:t>Ранняя половая жизнь, приводящая к ранним разочарованиям. </a:t>
            </a:r>
          </a:p>
          <a:p>
            <a:pPr algn="just"/>
            <a:r>
              <a:rPr lang="ru-RU" sz="3400" dirty="0" smtClean="0"/>
              <a:t>Дисгармония в семье. </a:t>
            </a:r>
          </a:p>
          <a:p>
            <a:pPr algn="just"/>
            <a:r>
              <a:rPr lang="ru-RU" sz="3400" dirty="0" err="1" smtClean="0"/>
              <a:t>Саморазрушаемое</a:t>
            </a:r>
            <a:r>
              <a:rPr lang="ru-RU" sz="3400" dirty="0" smtClean="0"/>
              <a:t> поведение (алкоголизм, наркомания, криминализация общества). </a:t>
            </a:r>
          </a:p>
          <a:p>
            <a:pPr algn="just"/>
            <a:r>
              <a:rPr lang="ru-RU" sz="3400" dirty="0" smtClean="0"/>
              <a:t>В подавляющем большинстве случаев суицидальное поведение в возрасте до 15 лет связано с реакцией  протеста, особенно частым источником последних являются нарушенные внутрисемейные, </a:t>
            </a:r>
            <a:r>
              <a:rPr lang="ru-RU" sz="3400" dirty="0" err="1" smtClean="0"/>
              <a:t>внутришкольные</a:t>
            </a:r>
            <a:r>
              <a:rPr lang="ru-RU" sz="3400" dirty="0" smtClean="0"/>
              <a:t> или внутригрупповые взаимоотношения. 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Причины суицида: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900" dirty="0" smtClean="0"/>
              <a:t>70% подростков, в качестве повода, толкнувшего их на</a:t>
            </a:r>
            <a:r>
              <a:rPr lang="ru-RU" sz="2900" b="1" dirty="0" smtClean="0"/>
              <a:t> </a:t>
            </a:r>
            <a:r>
              <a:rPr lang="ru-RU" sz="2900" dirty="0" smtClean="0"/>
              <a:t>попытку</a:t>
            </a:r>
            <a:r>
              <a:rPr lang="ru-RU" sz="2900" b="1" dirty="0" smtClean="0"/>
              <a:t> </a:t>
            </a:r>
            <a:r>
              <a:rPr lang="ru-RU" sz="2900" dirty="0" smtClean="0"/>
              <a:t> суицида, называли разного рода школьные конфликты. </a:t>
            </a:r>
          </a:p>
          <a:p>
            <a:r>
              <a:rPr lang="ru-RU" sz="2900" dirty="0" smtClean="0"/>
              <a:t>Участие в деструктивных сектах и молодежных течениях.</a:t>
            </a:r>
          </a:p>
          <a:p>
            <a:r>
              <a:rPr lang="ru-RU" sz="2900" dirty="0" smtClean="0"/>
              <a:t>Психические отклонения.</a:t>
            </a:r>
          </a:p>
          <a:p>
            <a:r>
              <a:rPr lang="ru-RU" sz="2800" dirty="0" smtClean="0"/>
              <a:t>В детском и подростковом возрасте возникновению суицидального поведения способствуют депрессивные состояния, которые проявляются иначе, чем у взрослых. </a:t>
            </a:r>
          </a:p>
          <a:p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1395</Words>
  <Application>Microsoft Office PowerPoint</Application>
  <PresentationFormat>Экран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Уполномоченный по правам ребенка  в Иркутской области   ГБОУ «Центр профилактики, реабилитации и коррекции»</vt:lpstr>
      <vt:lpstr>«Самоубийство – мольба о помощи, которую никто не услышал» (Р.Алев)</vt:lpstr>
      <vt:lpstr>Слайд 3</vt:lpstr>
      <vt:lpstr>Глоссарий:</vt:lpstr>
      <vt:lpstr>Слайд 5</vt:lpstr>
      <vt:lpstr>Типы суицидального поведения:</vt:lpstr>
      <vt:lpstr>Суицидальная угроза </vt:lpstr>
      <vt:lpstr>Причины (особенности) суицида: </vt:lpstr>
      <vt:lpstr>Причины суицида: </vt:lpstr>
      <vt:lpstr>Признаки депрессии у детей и подростков</vt:lpstr>
      <vt:lpstr>К  «группе риска» по суициду относятся подростки: </vt:lpstr>
      <vt:lpstr>К  «группе риска» по суициду относятся подростки: </vt:lpstr>
      <vt:lpstr>Признаки готовящегося самоубийства: </vt:lpstr>
      <vt:lpstr>Признаки готовящегося самоубийства: </vt:lpstr>
      <vt:lpstr>Возможные мотивы: </vt:lpstr>
      <vt:lpstr>Антисуицидальные факторы, препятствующие возникновению суицидального поведения у подростков: </vt:lpstr>
      <vt:lpstr>Антисуицидальные факторы:</vt:lpstr>
      <vt:lpstr>Профилактика суицидов. </vt:lpstr>
      <vt:lpstr>Оптимизация межличностных отношений в семье</vt:lpstr>
      <vt:lpstr>Правила работы с подростками, друг или подруга которых совершили самоубийство </vt:lpstr>
      <vt:lpstr>Основная задача профилактики суицида среди детей и подростков — это раннее выявление суицидальных факторов и их устранение. </vt:lpstr>
      <vt:lpstr>ГБОУ «Центр профилактики, реабилитации и коррекции»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Уполномоченный по правам ребенка  в Иркутской области ГБОУ «Центр профилактики, реабилитации и коррекции»</dc:title>
  <dc:creator>User</dc:creator>
  <cp:lastModifiedBy>User</cp:lastModifiedBy>
  <cp:revision>38</cp:revision>
  <dcterms:modified xsi:type="dcterms:W3CDTF">2018-02-20T07:44:58Z</dcterms:modified>
</cp:coreProperties>
</file>